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
  </p:notesMasterIdLst>
  <p:sldIdLst>
    <p:sldId id="294" r:id="rId2"/>
  </p:sldIdLst>
  <p:sldSz cx="43891200" cy="32918400"/>
  <p:notesSz cx="32462788" cy="43435588"/>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6708">
          <p15:clr>
            <a:srgbClr val="A4A3A4"/>
          </p15:clr>
        </p15:guide>
        <p15:guide id="6" pos="20904">
          <p15:clr>
            <a:srgbClr val="A4A3A4"/>
          </p15:clr>
        </p15:guide>
        <p15:guide id="7" pos="7082">
          <p15:clr>
            <a:srgbClr val="A4A3A4"/>
          </p15:clr>
        </p15:guide>
        <p15:guide id="8" pos="20582">
          <p15:clr>
            <a:srgbClr val="A4A3A4"/>
          </p15:clr>
        </p15:guide>
        <p15:guide id="9" pos="27330">
          <p15:clr>
            <a:srgbClr val="A4A3A4"/>
          </p15:clr>
        </p15:guide>
        <p15:guide id="10" pos="326">
          <p15:clr>
            <a:srgbClr val="A4A3A4"/>
          </p15:clr>
        </p15:guide>
      </p15:sldGuideLst>
    </p:ext>
    <p:ext uri="{2D200454-40CA-4A62-9FC3-DE9A4176ACB9}">
      <p15:notesGuideLst xmlns:p15="http://schemas.microsoft.com/office/powerpoint/2012/main">
        <p15:guide id="1" orient="horz" pos="13681">
          <p15:clr>
            <a:srgbClr val="A4A3A4"/>
          </p15:clr>
        </p15:guide>
        <p15:guide id="2" pos="1022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3B7193"/>
    <a:srgbClr val="2C556E"/>
    <a:srgbClr val="E7E7E5"/>
    <a:srgbClr val="E4E7E8"/>
    <a:srgbClr val="EDE8DF"/>
    <a:srgbClr val="E0E9EC"/>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70" autoAdjust="0"/>
    <p:restoredTop sz="93473" autoAdjust="0"/>
  </p:normalViewPr>
  <p:slideViewPr>
    <p:cSldViewPr snapToGrid="0" snapToObjects="1" showGuides="1">
      <p:cViewPr varScale="1">
        <p:scale>
          <a:sx n="23" d="100"/>
          <a:sy n="23" d="100"/>
        </p:scale>
        <p:origin x="2178" y="36"/>
      </p:cViewPr>
      <p:guideLst>
        <p:guide orient="horz" pos="3318"/>
        <p:guide orient="horz" pos="288"/>
        <p:guide orient="horz" pos="20160"/>
        <p:guide orient="horz"/>
        <p:guide pos="6708"/>
        <p:guide pos="20904"/>
        <p:guide pos="7082"/>
        <p:guide pos="20582"/>
        <p:guide pos="27330"/>
        <p:guide pos="326"/>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7" d="100"/>
          <a:sy n="77" d="100"/>
        </p:scale>
        <p:origin x="-3138" y="-108"/>
      </p:cViewPr>
      <p:guideLst>
        <p:guide orient="horz" pos="13681"/>
        <p:guide pos="1022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4067208" cy="2171779"/>
          </a:xfrm>
          <a:prstGeom prst="rect">
            <a:avLst/>
          </a:prstGeom>
        </p:spPr>
        <p:txBody>
          <a:bodyPr vert="horz" lIns="433700" tIns="216850" rIns="433700" bIns="216850" rtlCol="0"/>
          <a:lstStyle>
            <a:lvl1pPr algn="l">
              <a:defRPr sz="5700"/>
            </a:lvl1pPr>
          </a:lstStyle>
          <a:p>
            <a:endParaRPr lang="en-US" dirty="0"/>
          </a:p>
        </p:txBody>
      </p:sp>
      <p:sp>
        <p:nvSpPr>
          <p:cNvPr id="3" name="Date Placeholder 2"/>
          <p:cNvSpPr>
            <a:spLocks noGrp="1"/>
          </p:cNvSpPr>
          <p:nvPr>
            <p:ph type="dt" idx="1"/>
          </p:nvPr>
        </p:nvSpPr>
        <p:spPr>
          <a:xfrm>
            <a:off x="18388068" y="0"/>
            <a:ext cx="14067208" cy="2171779"/>
          </a:xfrm>
          <a:prstGeom prst="rect">
            <a:avLst/>
          </a:prstGeom>
        </p:spPr>
        <p:txBody>
          <a:bodyPr vert="horz" lIns="433700" tIns="216850" rIns="433700" bIns="216850" rtlCol="0"/>
          <a:lstStyle>
            <a:lvl1pPr algn="r">
              <a:defRPr sz="5700"/>
            </a:lvl1pPr>
          </a:lstStyle>
          <a:p>
            <a:fld id="{E6CC2317-6751-4CD4-9995-8782DD78E936}" type="datetimeFigureOut">
              <a:rPr lang="en-US" smtClean="0"/>
              <a:pPr/>
              <a:t>4/25/2019</a:t>
            </a:fld>
            <a:endParaRPr lang="en-US" dirty="0"/>
          </a:p>
        </p:txBody>
      </p:sp>
      <p:sp>
        <p:nvSpPr>
          <p:cNvPr id="4" name="Slide Image Placeholder 3"/>
          <p:cNvSpPr>
            <a:spLocks noGrp="1" noRot="1" noChangeAspect="1"/>
          </p:cNvSpPr>
          <p:nvPr>
            <p:ph type="sldImg" idx="2"/>
          </p:nvPr>
        </p:nvSpPr>
        <p:spPr>
          <a:xfrm>
            <a:off x="5373688" y="3257550"/>
            <a:ext cx="21715412" cy="16287750"/>
          </a:xfrm>
          <a:prstGeom prst="rect">
            <a:avLst/>
          </a:prstGeom>
          <a:noFill/>
          <a:ln w="12700">
            <a:solidFill>
              <a:prstClr val="black"/>
            </a:solidFill>
          </a:ln>
        </p:spPr>
        <p:txBody>
          <a:bodyPr vert="horz" lIns="433700" tIns="216850" rIns="433700" bIns="216850" rtlCol="0" anchor="ctr"/>
          <a:lstStyle/>
          <a:p>
            <a:endParaRPr lang="en-US" dirty="0"/>
          </a:p>
        </p:txBody>
      </p:sp>
      <p:sp>
        <p:nvSpPr>
          <p:cNvPr id="5" name="Notes Placeholder 4"/>
          <p:cNvSpPr>
            <a:spLocks noGrp="1"/>
          </p:cNvSpPr>
          <p:nvPr>
            <p:ph type="body" sz="quarter" idx="3"/>
          </p:nvPr>
        </p:nvSpPr>
        <p:spPr>
          <a:xfrm>
            <a:off x="3246279" y="20631904"/>
            <a:ext cx="25970230" cy="19546015"/>
          </a:xfrm>
          <a:prstGeom prst="rect">
            <a:avLst/>
          </a:prstGeom>
        </p:spPr>
        <p:txBody>
          <a:bodyPr vert="horz" lIns="433700" tIns="216850" rIns="433700" bIns="21685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1256270"/>
            <a:ext cx="14067208" cy="2171779"/>
          </a:xfrm>
          <a:prstGeom prst="rect">
            <a:avLst/>
          </a:prstGeom>
        </p:spPr>
        <p:txBody>
          <a:bodyPr vert="horz" lIns="433700" tIns="216850" rIns="433700" bIns="216850" rtlCol="0" anchor="b"/>
          <a:lstStyle>
            <a:lvl1pPr algn="l">
              <a:defRPr sz="5700"/>
            </a:lvl1pPr>
          </a:lstStyle>
          <a:p>
            <a:endParaRPr lang="en-US" dirty="0"/>
          </a:p>
        </p:txBody>
      </p:sp>
      <p:sp>
        <p:nvSpPr>
          <p:cNvPr id="7" name="Slide Number Placeholder 6"/>
          <p:cNvSpPr>
            <a:spLocks noGrp="1"/>
          </p:cNvSpPr>
          <p:nvPr>
            <p:ph type="sldNum" sz="quarter" idx="5"/>
          </p:nvPr>
        </p:nvSpPr>
        <p:spPr>
          <a:xfrm>
            <a:off x="18388068" y="41256270"/>
            <a:ext cx="14067208" cy="2171779"/>
          </a:xfrm>
          <a:prstGeom prst="rect">
            <a:avLst/>
          </a:prstGeom>
        </p:spPr>
        <p:txBody>
          <a:bodyPr vert="horz" lIns="433700" tIns="216850" rIns="433700" bIns="216850" rtlCol="0" anchor="b"/>
          <a:lstStyle>
            <a:lvl1pPr algn="r">
              <a:defRPr sz="57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119091248"/>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497513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27049" y="6021370"/>
            <a:ext cx="101965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27049" y="5267325"/>
            <a:ext cx="10196513"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17525" y="14197507"/>
            <a:ext cx="1021079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252201" y="6021371"/>
            <a:ext cx="2142172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242675" y="5267326"/>
            <a:ext cx="214312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1252201" y="20505756"/>
            <a:ext cx="2142172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252201" y="19751711"/>
            <a:ext cx="2142172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185100" y="5267325"/>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185099" y="6021370"/>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185098" y="14257357"/>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185097" y="15011402"/>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185095" y="25679401"/>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185096" y="26433446"/>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27049" y="14951552"/>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11224245" y="1785731"/>
            <a:ext cx="21421724" cy="1280160"/>
          </a:xfrm>
          <a:prstGeom prst="rect">
            <a:avLst/>
          </a:prstGeom>
        </p:spPr>
        <p:txBody>
          <a:bodyPr>
            <a:normAutofit/>
          </a:bodyPr>
          <a:lstStyle>
            <a:lvl1pPr marL="0" indent="0" algn="ctr">
              <a:buFontTx/>
              <a:buNone/>
              <a:defRPr sz="6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47" name="Text Placeholder 76"/>
          <p:cNvSpPr>
            <a:spLocks noGrp="1"/>
          </p:cNvSpPr>
          <p:nvPr>
            <p:ph type="body" sz="quarter" idx="184" hasCustomPrompt="1"/>
          </p:nvPr>
        </p:nvSpPr>
        <p:spPr>
          <a:xfrm>
            <a:off x="11224245" y="3117452"/>
            <a:ext cx="21421724" cy="1163782"/>
          </a:xfrm>
          <a:prstGeom prst="rect">
            <a:avLst/>
          </a:prstGeom>
        </p:spPr>
        <p:txBody>
          <a:bodyPr>
            <a:normAutofit/>
          </a:bodyPr>
          <a:lstStyle>
            <a:lvl1pPr marL="0" indent="0" algn="ctr">
              <a:buFontTx/>
              <a:buNone/>
              <a:defRPr sz="54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48" name="Text Placeholder 76"/>
          <p:cNvSpPr>
            <a:spLocks noGrp="1"/>
          </p:cNvSpPr>
          <p:nvPr>
            <p:ph type="body" sz="quarter" idx="185" hasCustomPrompt="1"/>
          </p:nvPr>
        </p:nvSpPr>
        <p:spPr>
          <a:xfrm>
            <a:off x="11224245" y="417443"/>
            <a:ext cx="21421724" cy="1280160"/>
          </a:xfrm>
          <a:prstGeom prst="rect">
            <a:avLst/>
          </a:prstGeom>
        </p:spPr>
        <p:txBody>
          <a:bodyPr>
            <a:normAutofit/>
          </a:bodyPr>
          <a:lstStyle>
            <a:lvl1pPr marL="0" indent="0" algn="ctr">
              <a:buFontTx/>
              <a:buNone/>
              <a:defRPr sz="88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819153"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37" name="Group 36"/>
          <p:cNvGrpSpPr/>
          <p:nvPr userDrawn="1"/>
        </p:nvGrpSpPr>
        <p:grpSpPr>
          <a:xfrm>
            <a:off x="-11225189" y="-1"/>
            <a:ext cx="11018865" cy="32918401"/>
            <a:chOff x="-11225189" y="-1"/>
            <a:chExt cx="11018865" cy="32918401"/>
          </a:xfrm>
        </p:grpSpPr>
        <p:sp>
          <p:nvSpPr>
            <p:cNvPr id="48" name="Rectangle 47"/>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trifold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r>
                <a:rPr lang="en-US" sz="2800" dirty="0">
                  <a:solidFill>
                    <a:schemeClr val="bg1"/>
                  </a:solidFill>
                  <a:latin typeface="Trebuchet MS" pitchFamily="34" charset="0"/>
                </a:rPr>
                <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r>
                <a:rPr lang="en-US" sz="2800" b="1" baseline="0" dirty="0">
                  <a:solidFill>
                    <a:schemeClr val="bg1"/>
                  </a:solidFill>
                  <a:latin typeface="Trebuchet MS" pitchFamily="34" charset="0"/>
                </a:rPr>
                <a:t/>
              </a:r>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49" name="Straight Connector 48"/>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userDrawn="1"/>
          </p:nvPicPr>
          <p:blipFill>
            <a:blip r:embed="rId4"/>
            <a:stretch>
              <a:fillRect/>
            </a:stretch>
          </p:blipFill>
          <p:spPr>
            <a:xfrm>
              <a:off x="-10740740" y="10261718"/>
              <a:ext cx="1597666" cy="1201935"/>
            </a:xfrm>
            <a:prstGeom prst="rect">
              <a:avLst/>
            </a:prstGeom>
          </p:spPr>
        </p:pic>
        <p:pic>
          <p:nvPicPr>
            <p:cNvPr id="51" name="Picture 50"/>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52" name="Group 51"/>
            <p:cNvGrpSpPr/>
            <p:nvPr userDrawn="1"/>
          </p:nvGrpSpPr>
          <p:grpSpPr>
            <a:xfrm>
              <a:off x="-9744993" y="23540957"/>
              <a:ext cx="7531182" cy="2120439"/>
              <a:chOff x="-4470427" y="11016658"/>
              <a:chExt cx="3470785" cy="974220"/>
            </a:xfrm>
          </p:grpSpPr>
          <p:grpSp>
            <p:nvGrpSpPr>
              <p:cNvPr id="58" name="Group 57"/>
              <p:cNvGrpSpPr/>
              <p:nvPr userDrawn="1"/>
            </p:nvGrpSpPr>
            <p:grpSpPr>
              <a:xfrm>
                <a:off x="-2783495" y="11060886"/>
                <a:ext cx="624431" cy="893535"/>
                <a:chOff x="-3958697" y="11117435"/>
                <a:chExt cx="779338" cy="1280430"/>
              </a:xfrm>
            </p:grpSpPr>
            <p:pic>
              <p:nvPicPr>
                <p:cNvPr id="64" name="Picture 63"/>
                <p:cNvPicPr>
                  <a:picLocks noChangeAspect="1"/>
                </p:cNvPicPr>
                <p:nvPr userDrawn="1"/>
              </p:nvPicPr>
              <p:blipFill>
                <a:blip r:embed="rId6"/>
                <a:stretch>
                  <a:fillRect/>
                </a:stretch>
              </p:blipFill>
              <p:spPr>
                <a:xfrm>
                  <a:off x="-3948160" y="11117435"/>
                  <a:ext cx="768801" cy="1090857"/>
                </a:xfrm>
                <a:prstGeom prst="rect">
                  <a:avLst/>
                </a:prstGeom>
              </p:spPr>
            </p:pic>
            <p:sp>
              <p:nvSpPr>
                <p:cNvPr id="65" name="TextBox 64"/>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59" name="Group 58"/>
              <p:cNvGrpSpPr/>
              <p:nvPr userDrawn="1"/>
            </p:nvGrpSpPr>
            <p:grpSpPr>
              <a:xfrm>
                <a:off x="-2033159" y="11060889"/>
                <a:ext cx="1033517" cy="893529"/>
                <a:chOff x="-2921738" y="11200127"/>
                <a:chExt cx="1420279" cy="1227904"/>
              </a:xfrm>
            </p:grpSpPr>
            <p:pic>
              <p:nvPicPr>
                <p:cNvPr id="62" name="Picture 61"/>
                <p:cNvPicPr>
                  <a:picLocks noChangeAspect="1"/>
                </p:cNvPicPr>
                <p:nvPr userDrawn="1"/>
              </p:nvPicPr>
              <p:blipFill>
                <a:blip r:embed="rId6"/>
                <a:stretch>
                  <a:fillRect/>
                </a:stretch>
              </p:blipFill>
              <p:spPr>
                <a:xfrm>
                  <a:off x="-2921738" y="11200127"/>
                  <a:ext cx="1420279" cy="1029694"/>
                </a:xfrm>
                <a:prstGeom prst="rect">
                  <a:avLst/>
                </a:prstGeom>
              </p:spPr>
            </p:pic>
            <p:sp>
              <p:nvSpPr>
                <p:cNvPr id="63" name="TextBox 62"/>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60" name="Picture 59"/>
              <p:cNvPicPr>
                <a:picLocks noChangeAspect="1"/>
              </p:cNvPicPr>
              <p:nvPr userDrawn="1"/>
            </p:nvPicPr>
            <p:blipFill>
              <a:blip r:embed="rId7"/>
              <a:stretch>
                <a:fillRect/>
              </a:stretch>
            </p:blipFill>
            <p:spPr>
              <a:xfrm>
                <a:off x="-4470427" y="11016658"/>
                <a:ext cx="1098742" cy="847761"/>
              </a:xfrm>
              <a:prstGeom prst="rect">
                <a:avLst/>
              </a:prstGeom>
            </p:spPr>
          </p:pic>
          <p:sp>
            <p:nvSpPr>
              <p:cNvPr id="61" name="TextBox 60"/>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53" name="Group 52"/>
            <p:cNvGrpSpPr/>
            <p:nvPr userDrawn="1"/>
          </p:nvGrpSpPr>
          <p:grpSpPr>
            <a:xfrm>
              <a:off x="-10398793" y="27751410"/>
              <a:ext cx="9323012" cy="2453251"/>
              <a:chOff x="-4754996" y="12734136"/>
              <a:chExt cx="4296559" cy="1127128"/>
            </a:xfrm>
          </p:grpSpPr>
          <p:graphicFrame>
            <p:nvGraphicFramePr>
              <p:cNvPr id="54" name="Object 53"/>
              <p:cNvGraphicFramePr>
                <a:graphicFrameLocks noChangeAspect="1"/>
              </p:cNvGraphicFramePr>
              <p:nvPr userDrawn="1">
                <p:extLst>
                  <p:ext uri="{D42A27DB-BD31-4B8C-83A1-F6EECF244321}">
                    <p14:modId xmlns:p14="http://schemas.microsoft.com/office/powerpoint/2010/main" val="2583320257"/>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142"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55" name="Object 54"/>
              <p:cNvGraphicFramePr>
                <a:graphicFrameLocks noChangeAspect="1"/>
              </p:cNvGraphicFramePr>
              <p:nvPr userDrawn="1">
                <p:extLst>
                  <p:ext uri="{D42A27DB-BD31-4B8C-83A1-F6EECF244321}">
                    <p14:modId xmlns:p14="http://schemas.microsoft.com/office/powerpoint/2010/main" val="3111605449"/>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143"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56" name="TextBox 55"/>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57" name="TextBox 56"/>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66" name="Group 65"/>
          <p:cNvGrpSpPr/>
          <p:nvPr userDrawn="1"/>
        </p:nvGrpSpPr>
        <p:grpSpPr>
          <a:xfrm>
            <a:off x="44157839" y="-55065"/>
            <a:ext cx="11062139" cy="32973465"/>
            <a:chOff x="44157839" y="-55065"/>
            <a:chExt cx="11062139" cy="32973465"/>
          </a:xfrm>
        </p:grpSpPr>
        <p:sp>
          <p:nvSpPr>
            <p:cNvPr id="67" name="Rectangle 66"/>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68" name="Object 67"/>
            <p:cNvGraphicFramePr>
              <a:graphicFrameLocks noChangeAspect="1"/>
            </p:cNvGraphicFramePr>
            <p:nvPr userDrawn="1">
              <p:extLst>
                <p:ext uri="{D42A27DB-BD31-4B8C-83A1-F6EECF244321}">
                  <p14:modId xmlns:p14="http://schemas.microsoft.com/office/powerpoint/2010/main" val="298943172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144"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69" name="Picture 68"/>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70" name="Object 69"/>
            <p:cNvGraphicFramePr>
              <a:graphicFrameLocks noChangeAspect="1"/>
            </p:cNvGraphicFramePr>
            <p:nvPr userDrawn="1">
              <p:extLst>
                <p:ext uri="{D42A27DB-BD31-4B8C-83A1-F6EECF244321}">
                  <p14:modId xmlns:p14="http://schemas.microsoft.com/office/powerpoint/2010/main" val="2574947463"/>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145"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71" name="Group 70"/>
            <p:cNvGrpSpPr/>
            <p:nvPr userDrawn="1"/>
          </p:nvGrpSpPr>
          <p:grpSpPr>
            <a:xfrm>
              <a:off x="44487207" y="29414560"/>
              <a:ext cx="10354213" cy="1265612"/>
              <a:chOff x="44200453" y="28362386"/>
              <a:chExt cx="9771399" cy="1090622"/>
            </a:xfrm>
          </p:grpSpPr>
          <p:sp>
            <p:nvSpPr>
              <p:cNvPr id="73" name="Rounded Rectangle 72"/>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75" name="TextBox 74"/>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a:xfrm>
            <a:off x="527049" y="6930452"/>
            <a:ext cx="10196513" cy="4339627"/>
          </a:xfrm>
        </p:spPr>
        <p:txBody>
          <a:bodyPr/>
          <a:lstStyle/>
          <a:p>
            <a:r>
              <a:rPr lang="en-US" sz="3600" dirty="0" smtClean="0"/>
              <a:t>The goal of our project was to create a device that can prevent drowning tragedies from occurring. Our device weigh roughly 16 lbs., but can be configured to meet other standards. By placing this device in your private pool, any handheld device synchronized with the pool alarm will receive an alert indicating when a child has fallen into the pool.</a:t>
            </a:r>
            <a:endParaRPr lang="en-US" sz="3600" dirty="0"/>
          </a:p>
        </p:txBody>
      </p:sp>
      <p:sp>
        <p:nvSpPr>
          <p:cNvPr id="37" name="Text Placeholder 36"/>
          <p:cNvSpPr>
            <a:spLocks noGrp="1"/>
          </p:cNvSpPr>
          <p:nvPr>
            <p:ph type="body" sz="quarter" idx="11"/>
          </p:nvPr>
        </p:nvSpPr>
        <p:spPr>
          <a:xfrm>
            <a:off x="527048" y="5972088"/>
            <a:ext cx="10196513" cy="861766"/>
          </a:xfrm>
        </p:spPr>
        <p:txBody>
          <a:bodyPr/>
          <a:lstStyle/>
          <a:p>
            <a:r>
              <a:rPr lang="en-US" sz="4400" dirty="0" smtClean="0">
                <a:latin typeface="Times New Roman" panose="02020603050405020304" pitchFamily="18" charset="0"/>
                <a:cs typeface="Times New Roman" panose="02020603050405020304" pitchFamily="18" charset="0"/>
              </a:rPr>
              <a:t>Abstract</a:t>
            </a:r>
            <a:endParaRPr lang="en-US" sz="4400" dirty="0">
              <a:latin typeface="Times New Roman" panose="02020603050405020304" pitchFamily="18" charset="0"/>
              <a:cs typeface="Times New Roman" panose="02020603050405020304" pitchFamily="18" charset="0"/>
            </a:endParaRPr>
          </a:p>
        </p:txBody>
      </p:sp>
      <p:sp>
        <p:nvSpPr>
          <p:cNvPr id="38" name="Text Placeholder 37"/>
          <p:cNvSpPr>
            <a:spLocks noGrp="1"/>
          </p:cNvSpPr>
          <p:nvPr>
            <p:ph type="body" sz="quarter" idx="20"/>
          </p:nvPr>
        </p:nvSpPr>
        <p:spPr>
          <a:xfrm>
            <a:off x="590393" y="12531520"/>
            <a:ext cx="10210799" cy="861766"/>
          </a:xfrm>
        </p:spPr>
        <p:txBody>
          <a:bodyPr/>
          <a:lstStyle/>
          <a:p>
            <a:r>
              <a:rPr lang="en-US" sz="4400" dirty="0" smtClean="0">
                <a:latin typeface="Times New Roman" panose="02020603050405020304" pitchFamily="18" charset="0"/>
                <a:cs typeface="Times New Roman" panose="02020603050405020304" pitchFamily="18" charset="0"/>
              </a:rPr>
              <a:t>Standards</a:t>
            </a:r>
            <a:endParaRPr lang="en-US" sz="4400" dirty="0">
              <a:latin typeface="Times New Roman" panose="02020603050405020304" pitchFamily="18" charset="0"/>
              <a:cs typeface="Times New Roman" panose="02020603050405020304" pitchFamily="18" charset="0"/>
            </a:endParaRPr>
          </a:p>
        </p:txBody>
      </p:sp>
      <p:sp>
        <p:nvSpPr>
          <p:cNvPr id="40" name="Text Placeholder 39"/>
          <p:cNvSpPr>
            <a:spLocks noGrp="1"/>
          </p:cNvSpPr>
          <p:nvPr>
            <p:ph type="body" sz="quarter" idx="22"/>
          </p:nvPr>
        </p:nvSpPr>
        <p:spPr>
          <a:xfrm>
            <a:off x="11242675" y="7160090"/>
            <a:ext cx="21431250" cy="1292653"/>
          </a:xfrm>
        </p:spPr>
        <p:txBody>
          <a:bodyPr/>
          <a:lstStyle/>
          <a:p>
            <a:r>
              <a:rPr lang="en-US" sz="7200" dirty="0" smtClean="0">
                <a:latin typeface="Times New Roman" panose="02020603050405020304" pitchFamily="18" charset="0"/>
                <a:cs typeface="Times New Roman" panose="02020603050405020304" pitchFamily="18" charset="0"/>
              </a:rPr>
              <a:t>Final Design </a:t>
            </a:r>
            <a:endParaRPr lang="en-US" sz="7200" dirty="0">
              <a:latin typeface="Times New Roman" panose="02020603050405020304" pitchFamily="18" charset="0"/>
              <a:cs typeface="Times New Roman" panose="02020603050405020304" pitchFamily="18" charset="0"/>
            </a:endParaRPr>
          </a:p>
        </p:txBody>
      </p:sp>
      <p:sp>
        <p:nvSpPr>
          <p:cNvPr id="41" name="Text Placeholder 40"/>
          <p:cNvSpPr>
            <a:spLocks noGrp="1"/>
          </p:cNvSpPr>
          <p:nvPr>
            <p:ph type="body" sz="quarter" idx="23"/>
          </p:nvPr>
        </p:nvSpPr>
        <p:spPr>
          <a:xfrm>
            <a:off x="14675109" y="24166110"/>
            <a:ext cx="14790364" cy="3250098"/>
          </a:xfrm>
        </p:spPr>
        <p:txBody>
          <a:bodyPr/>
          <a:lstStyle/>
          <a:p>
            <a:r>
              <a:rPr lang="en-US" sz="3600" dirty="0"/>
              <a:t>We, all members of the pool safety team, have all agreed to donate our widget</a:t>
            </a:r>
          </a:p>
          <a:p>
            <a:r>
              <a:rPr lang="en-US" sz="3600" dirty="0"/>
              <a:t>to Auburn University for the purpose of inspiring a new age of engineering.</a:t>
            </a:r>
          </a:p>
          <a:p>
            <a:endParaRPr lang="en-US" dirty="0"/>
          </a:p>
        </p:txBody>
      </p:sp>
      <p:sp>
        <p:nvSpPr>
          <p:cNvPr id="42" name="Text Placeholder 41"/>
          <p:cNvSpPr>
            <a:spLocks noGrp="1"/>
          </p:cNvSpPr>
          <p:nvPr>
            <p:ph type="body" sz="quarter" idx="24"/>
          </p:nvPr>
        </p:nvSpPr>
        <p:spPr>
          <a:xfrm>
            <a:off x="11359429" y="23530169"/>
            <a:ext cx="21421724" cy="800211"/>
          </a:xfrm>
        </p:spPr>
        <p:txBody>
          <a:bodyPr/>
          <a:lstStyle/>
          <a:p>
            <a:r>
              <a:rPr lang="en-US" sz="4000" dirty="0" smtClean="0">
                <a:latin typeface="Times New Roman" panose="02020603050405020304" pitchFamily="18" charset="0"/>
                <a:cs typeface="Times New Roman" panose="02020603050405020304" pitchFamily="18" charset="0"/>
              </a:rPr>
              <a:t>Disposition</a:t>
            </a:r>
            <a:endParaRPr lang="en-US" sz="4000" dirty="0">
              <a:latin typeface="Times New Roman" panose="02020603050405020304" pitchFamily="18" charset="0"/>
              <a:cs typeface="Times New Roman" panose="02020603050405020304" pitchFamily="18" charset="0"/>
            </a:endParaRPr>
          </a:p>
        </p:txBody>
      </p:sp>
      <p:sp>
        <p:nvSpPr>
          <p:cNvPr id="43" name="Text Placeholder 42"/>
          <p:cNvSpPr>
            <a:spLocks noGrp="1"/>
          </p:cNvSpPr>
          <p:nvPr>
            <p:ph type="body" sz="quarter" idx="25"/>
          </p:nvPr>
        </p:nvSpPr>
        <p:spPr>
          <a:xfrm>
            <a:off x="32673925" y="5972088"/>
            <a:ext cx="10201275" cy="861766"/>
          </a:xfrm>
        </p:spPr>
        <p:txBody>
          <a:bodyPr/>
          <a:lstStyle/>
          <a:p>
            <a:r>
              <a:rPr lang="en-US" sz="4400" dirty="0" smtClean="0">
                <a:latin typeface="Times New Roman" panose="02020603050405020304" pitchFamily="18" charset="0"/>
                <a:cs typeface="Times New Roman" panose="02020603050405020304" pitchFamily="18" charset="0"/>
              </a:rPr>
              <a:t>Testing Procedure</a:t>
            </a:r>
            <a:endParaRPr lang="en-US" sz="4400" dirty="0">
              <a:latin typeface="Times New Roman" panose="02020603050405020304" pitchFamily="18" charset="0"/>
              <a:cs typeface="Times New Roman" panose="02020603050405020304" pitchFamily="18" charset="0"/>
            </a:endParaRPr>
          </a:p>
        </p:txBody>
      </p:sp>
      <p:sp>
        <p:nvSpPr>
          <p:cNvPr id="44" name="Text Placeholder 43"/>
          <p:cNvSpPr>
            <a:spLocks noGrp="1"/>
          </p:cNvSpPr>
          <p:nvPr>
            <p:ph type="body" sz="quarter" idx="26"/>
          </p:nvPr>
        </p:nvSpPr>
        <p:spPr>
          <a:xfrm>
            <a:off x="583393" y="13399404"/>
            <a:ext cx="10201275" cy="10766002"/>
          </a:xfrm>
        </p:spPr>
        <p:txBody>
          <a:bodyPr/>
          <a:lstStyle/>
          <a:p>
            <a:pPr fontAlgn="base"/>
            <a:r>
              <a:rPr lang="en-US" sz="3600" dirty="0"/>
              <a:t>Certain US states require pool alarms</a:t>
            </a:r>
          </a:p>
          <a:p>
            <a:pPr lvl="1" fontAlgn="base"/>
            <a:r>
              <a:rPr lang="en-US" sz="3600" dirty="0">
                <a:latin typeface="Times New Roman" panose="02020603050405020304" pitchFamily="18" charset="0"/>
                <a:cs typeface="Times New Roman" panose="02020603050405020304" pitchFamily="18" charset="0"/>
              </a:rPr>
              <a:t>Tennessee’s Katie Beth Law</a:t>
            </a:r>
          </a:p>
          <a:p>
            <a:pPr lvl="2" fontAlgn="base"/>
            <a:r>
              <a:rPr lang="en-US" sz="3600" dirty="0">
                <a:latin typeface="Times New Roman" panose="02020603050405020304" pitchFamily="18" charset="0"/>
                <a:cs typeface="Times New Roman" panose="02020603050405020304" pitchFamily="18" charset="0"/>
              </a:rPr>
              <a:t>Requires device to emit alarm of minimum 50dB</a:t>
            </a:r>
          </a:p>
          <a:p>
            <a:pPr lvl="2" fontAlgn="base"/>
            <a:r>
              <a:rPr lang="en-US" sz="3600" dirty="0">
                <a:latin typeface="Times New Roman" panose="02020603050405020304" pitchFamily="18" charset="0"/>
                <a:cs typeface="Times New Roman" panose="02020603050405020304" pitchFamily="18" charset="0"/>
              </a:rPr>
              <a:t>Requires device to detect disturbance caused by 15lb object</a:t>
            </a:r>
          </a:p>
          <a:p>
            <a:pPr lvl="1" fontAlgn="base"/>
            <a:r>
              <a:rPr lang="en-US" sz="3600" dirty="0">
                <a:latin typeface="Times New Roman" panose="02020603050405020304" pitchFamily="18" charset="0"/>
                <a:cs typeface="Times New Roman" panose="02020603050405020304" pitchFamily="18" charset="0"/>
              </a:rPr>
              <a:t>Florida has strict building codes concerning residential pools</a:t>
            </a:r>
          </a:p>
          <a:p>
            <a:pPr fontAlgn="base"/>
            <a:r>
              <a:rPr lang="en-US" sz="3600" dirty="0"/>
              <a:t>ASTM F2208-08 Standard Specification for Pool Alarms</a:t>
            </a:r>
          </a:p>
          <a:p>
            <a:pPr lvl="1" fontAlgn="base"/>
            <a:r>
              <a:rPr lang="en-US" sz="3600" dirty="0">
                <a:latin typeface="Times New Roman" panose="02020603050405020304" pitchFamily="18" charset="0"/>
                <a:cs typeface="Times New Roman" panose="02020603050405020304" pitchFamily="18" charset="0"/>
              </a:rPr>
              <a:t>The device should emit 85dB at a range of 10ft</a:t>
            </a:r>
          </a:p>
          <a:p>
            <a:pPr lvl="1" fontAlgn="base"/>
            <a:r>
              <a:rPr lang="en-US" sz="3600" dirty="0">
                <a:latin typeface="Times New Roman" panose="02020603050405020304" pitchFamily="18" charset="0"/>
                <a:cs typeface="Times New Roman" panose="02020603050405020304" pitchFamily="18" charset="0"/>
              </a:rPr>
              <a:t>No known laws for devices communicating via push notifications</a:t>
            </a:r>
          </a:p>
          <a:p>
            <a:r>
              <a:rPr lang="en-US" sz="3600" dirty="0"/>
              <a:t>UL Standard for General-Purpose Signaling Devices and Systems and Consumer Product Safety Commission both have published guidelines</a:t>
            </a:r>
          </a:p>
        </p:txBody>
      </p:sp>
      <p:sp>
        <p:nvSpPr>
          <p:cNvPr id="45" name="Text Placeholder 44"/>
          <p:cNvSpPr>
            <a:spLocks noGrp="1"/>
          </p:cNvSpPr>
          <p:nvPr>
            <p:ph type="body" sz="quarter" idx="27"/>
          </p:nvPr>
        </p:nvSpPr>
        <p:spPr>
          <a:xfrm>
            <a:off x="32991125" y="12562296"/>
            <a:ext cx="10201275" cy="800211"/>
          </a:xfrm>
        </p:spPr>
        <p:txBody>
          <a:bodyPr/>
          <a:lstStyle/>
          <a:p>
            <a:r>
              <a:rPr lang="en-US" sz="4000" dirty="0" smtClean="0">
                <a:latin typeface="Times New Roman" panose="02020603050405020304" pitchFamily="18" charset="0"/>
                <a:cs typeface="Times New Roman" panose="02020603050405020304" pitchFamily="18" charset="0"/>
              </a:rPr>
              <a:t>Total Costs</a:t>
            </a:r>
            <a:endParaRPr lang="en-US" sz="4000" dirty="0">
              <a:latin typeface="Times New Roman" panose="02020603050405020304" pitchFamily="18" charset="0"/>
              <a:cs typeface="Times New Roman" panose="02020603050405020304" pitchFamily="18" charset="0"/>
            </a:endParaRPr>
          </a:p>
        </p:txBody>
      </p:sp>
      <p:sp>
        <p:nvSpPr>
          <p:cNvPr id="46" name="Text Placeholder 45"/>
          <p:cNvSpPr>
            <a:spLocks noGrp="1"/>
          </p:cNvSpPr>
          <p:nvPr>
            <p:ph type="body" sz="quarter" idx="28"/>
          </p:nvPr>
        </p:nvSpPr>
        <p:spPr>
          <a:xfrm>
            <a:off x="33185094" y="13486244"/>
            <a:ext cx="10201275" cy="6998817"/>
          </a:xfrm>
        </p:spPr>
        <p:txBody>
          <a:bodyPr/>
          <a:lstStyle/>
          <a:p>
            <a:pPr fontAlgn="base"/>
            <a:r>
              <a:rPr lang="en-US" sz="3600" dirty="0"/>
              <a:t>(1) Solar Panel: $29.00</a:t>
            </a:r>
          </a:p>
          <a:p>
            <a:pPr fontAlgn="base"/>
            <a:r>
              <a:rPr lang="en-US" sz="3600" dirty="0"/>
              <a:t>(1) DC/Lithium-poly Charger: $17.50</a:t>
            </a:r>
          </a:p>
          <a:p>
            <a:pPr fontAlgn="base"/>
            <a:r>
              <a:rPr lang="en-US" sz="3600" dirty="0"/>
              <a:t>(1) Lithium-poly Battery: $14.95</a:t>
            </a:r>
          </a:p>
          <a:p>
            <a:pPr fontAlgn="base"/>
            <a:r>
              <a:rPr lang="en-US" sz="3600" dirty="0"/>
              <a:t>(1) </a:t>
            </a:r>
            <a:r>
              <a:rPr lang="en-US" sz="3600" dirty="0" err="1"/>
              <a:t>Powerboost</a:t>
            </a:r>
            <a:r>
              <a:rPr lang="en-US" sz="3600" dirty="0"/>
              <a:t> 500: $9.95</a:t>
            </a:r>
          </a:p>
          <a:p>
            <a:pPr fontAlgn="base"/>
            <a:r>
              <a:rPr lang="en-US" sz="3600" dirty="0"/>
              <a:t>(1) Accelerometer: $16.30</a:t>
            </a:r>
          </a:p>
          <a:p>
            <a:pPr fontAlgn="base"/>
            <a:r>
              <a:rPr lang="en-US" sz="3600" dirty="0"/>
              <a:t>(1) Raspberry Pi: $54.99</a:t>
            </a:r>
          </a:p>
          <a:p>
            <a:pPr fontAlgn="base"/>
            <a:r>
              <a:rPr lang="en-US" sz="3600" dirty="0"/>
              <a:t>(1) Chlorine Dispenser: $9.00</a:t>
            </a:r>
          </a:p>
          <a:p>
            <a:pPr fontAlgn="base"/>
            <a:r>
              <a:rPr lang="en-US" sz="3600" dirty="0"/>
              <a:t>Chlorine Dispenser Modifications: $35.00</a:t>
            </a:r>
          </a:p>
          <a:p>
            <a:pPr fontAlgn="base"/>
            <a:r>
              <a:rPr lang="en-US" sz="3600" dirty="0"/>
              <a:t>Shipping costs: $19.12</a:t>
            </a:r>
          </a:p>
          <a:p>
            <a:r>
              <a:rPr lang="en-US" sz="3600" b="1" dirty="0" smtClean="0"/>
              <a:t>	Total </a:t>
            </a:r>
            <a:r>
              <a:rPr lang="en-US" sz="3600" b="1" dirty="0"/>
              <a:t>Cost: $205.81</a:t>
            </a:r>
            <a:endParaRPr lang="en-US" sz="3600" dirty="0"/>
          </a:p>
        </p:txBody>
      </p:sp>
      <p:sp>
        <p:nvSpPr>
          <p:cNvPr id="49" name="Text Placeholder 48"/>
          <p:cNvSpPr>
            <a:spLocks noGrp="1"/>
          </p:cNvSpPr>
          <p:nvPr>
            <p:ph type="body" sz="quarter" idx="96"/>
          </p:nvPr>
        </p:nvSpPr>
        <p:spPr>
          <a:xfrm>
            <a:off x="32930019" y="6930452"/>
            <a:ext cx="10201275" cy="4672026"/>
          </a:xfrm>
        </p:spPr>
        <p:txBody>
          <a:bodyPr/>
          <a:lstStyle/>
          <a:p>
            <a:r>
              <a:rPr lang="en-US" sz="3600" b="1" dirty="0"/>
              <a:t>Step 1:</a:t>
            </a:r>
            <a:r>
              <a:rPr lang="en-US" sz="3600" dirty="0"/>
              <a:t> Take J.U.I.C.Y to an available pool.</a:t>
            </a:r>
          </a:p>
          <a:p>
            <a:r>
              <a:rPr lang="en-US" sz="3600" b="1" dirty="0"/>
              <a:t>Step 2:</a:t>
            </a:r>
            <a:r>
              <a:rPr lang="en-US" sz="3600" dirty="0"/>
              <a:t> Run the python program and store output.</a:t>
            </a:r>
          </a:p>
          <a:p>
            <a:r>
              <a:rPr lang="en-US" sz="3600" b="1" dirty="0"/>
              <a:t>Step 3:</a:t>
            </a:r>
            <a:r>
              <a:rPr lang="en-US" sz="3600" dirty="0"/>
              <a:t> Run multiple tests by throwing an object with weight similar to an average toddler into the pool (i.e. 2 gallon jugs filled with water). </a:t>
            </a:r>
          </a:p>
          <a:p>
            <a:r>
              <a:rPr lang="en-US" sz="3600" b="1" dirty="0"/>
              <a:t>Step 4:</a:t>
            </a:r>
            <a:r>
              <a:rPr lang="en-US" sz="3600" dirty="0"/>
              <a:t> Adjust thresholds in detection algorithm based on data from experiments.  </a:t>
            </a:r>
          </a:p>
        </p:txBody>
      </p:sp>
      <p:sp>
        <p:nvSpPr>
          <p:cNvPr id="50" name="Text Placeholder 49"/>
          <p:cNvSpPr>
            <a:spLocks noGrp="1"/>
          </p:cNvSpPr>
          <p:nvPr>
            <p:ph type="body" sz="quarter" idx="150"/>
          </p:nvPr>
        </p:nvSpPr>
        <p:spPr>
          <a:xfrm>
            <a:off x="11224245" y="1785730"/>
            <a:ext cx="21421724" cy="1913433"/>
          </a:xfrm>
        </p:spPr>
        <p:txBody>
          <a:bodyPr>
            <a:normAutofit fontScale="77500" lnSpcReduction="20000"/>
          </a:bodyPr>
          <a:lstStyle/>
          <a:p>
            <a:r>
              <a:rPr lang="en-US" dirty="0" smtClean="0">
                <a:latin typeface="Times New Roman" panose="02020603050405020304" pitchFamily="18" charset="0"/>
                <a:cs typeface="Times New Roman" panose="02020603050405020304" pitchFamily="18" charset="0"/>
              </a:rPr>
              <a:t>Marco Zuniga, Cole Graviett, Joe Driscoll, Kaidi Ding, Lashae Timmerman</a:t>
            </a:r>
          </a:p>
          <a:p>
            <a:r>
              <a:rPr lang="en-US" dirty="0" smtClean="0">
                <a:latin typeface="Times New Roman" panose="02020603050405020304" pitchFamily="18" charset="0"/>
                <a:cs typeface="Times New Roman" panose="02020603050405020304" pitchFamily="18" charset="0"/>
              </a:rPr>
              <a:t>Matthew Cather, Viraj Patel</a:t>
            </a:r>
            <a:endParaRPr lang="en-US" dirty="0">
              <a:latin typeface="Times New Roman" panose="02020603050405020304" pitchFamily="18" charset="0"/>
              <a:cs typeface="Times New Roman" panose="02020603050405020304" pitchFamily="18" charset="0"/>
            </a:endParaRPr>
          </a:p>
        </p:txBody>
      </p:sp>
      <p:sp>
        <p:nvSpPr>
          <p:cNvPr id="51" name="Text Placeholder 50"/>
          <p:cNvSpPr>
            <a:spLocks noGrp="1"/>
          </p:cNvSpPr>
          <p:nvPr>
            <p:ph type="body" sz="quarter" idx="184"/>
          </p:nvPr>
        </p:nvSpPr>
        <p:spPr>
          <a:xfrm>
            <a:off x="8021782" y="3699163"/>
            <a:ext cx="28097018" cy="1080655"/>
          </a:xfrm>
        </p:spPr>
        <p:txBody>
          <a:bodyPr>
            <a:normAutofit/>
          </a:bodyPr>
          <a:lstStyle/>
          <a:p>
            <a:r>
              <a:rPr lang="en-US" dirty="0" smtClean="0">
                <a:latin typeface="Times New Roman" panose="02020603050405020304" pitchFamily="18" charset="0"/>
                <a:cs typeface="Times New Roman" panose="02020603050405020304" pitchFamily="18" charset="0"/>
              </a:rPr>
              <a:t>Department of Electrical and Computer Engineering, Auburn University, Auburn, Alabama, USA</a:t>
            </a:r>
            <a:endParaRPr lang="en-US" dirty="0">
              <a:latin typeface="Times New Roman" panose="02020603050405020304" pitchFamily="18" charset="0"/>
              <a:cs typeface="Times New Roman" panose="02020603050405020304" pitchFamily="18" charset="0"/>
            </a:endParaRPr>
          </a:p>
        </p:txBody>
      </p:sp>
      <p:sp>
        <p:nvSpPr>
          <p:cNvPr id="52" name="Text Placeholder 51"/>
          <p:cNvSpPr>
            <a:spLocks noGrp="1"/>
          </p:cNvSpPr>
          <p:nvPr>
            <p:ph type="body" sz="quarter" idx="185"/>
          </p:nvPr>
        </p:nvSpPr>
        <p:spPr/>
        <p:txBody>
          <a:bodyPr>
            <a:normAutofit fontScale="92500" lnSpcReduction="10000"/>
          </a:bodyPr>
          <a:lstStyle/>
          <a:p>
            <a:r>
              <a:rPr lang="en-US" dirty="0" smtClean="0">
                <a:latin typeface="Times New Roman" panose="02020603050405020304" pitchFamily="18" charset="0"/>
                <a:cs typeface="Times New Roman" panose="02020603050405020304" pitchFamily="18" charset="0"/>
              </a:rPr>
              <a:t>J.U.I.C.Y – Pool Safety Alarm</a:t>
            </a:r>
            <a:endParaRPr lang="en-US"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7851" b="25936"/>
          <a:stretch/>
        </p:blipFill>
        <p:spPr>
          <a:xfrm>
            <a:off x="14184767" y="9215294"/>
            <a:ext cx="15212291" cy="1192574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324" y="483673"/>
            <a:ext cx="5611090" cy="4296145"/>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48432" y="483673"/>
            <a:ext cx="5611090" cy="4296145"/>
          </a:xfrm>
          <a:prstGeom prst="rect">
            <a:avLst/>
          </a:prstGeom>
        </p:spPr>
      </p:pic>
    </p:spTree>
    <p:extLst>
      <p:ext uri="{BB962C8B-B14F-4D97-AF65-F5344CB8AC3E}">
        <p14:creationId xmlns:p14="http://schemas.microsoft.com/office/powerpoint/2010/main" val="2852536314"/>
      </p:ext>
    </p:extLst>
  </p:cSld>
  <p:clrMapOvr>
    <a:masterClrMapping/>
  </p:clrMapOvr>
</p:sld>
</file>

<file path=ppt/theme/theme1.xml><?xml version="1.0" encoding="utf-8"?>
<a:theme xmlns:a="http://schemas.openxmlformats.org/drawingml/2006/main" name="PosterPresentations.com-36x48_Trifold_Template-V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PosterPresentations.com-36x48_Trifold_Template-V3</Template>
  <TotalTime>224</TotalTime>
  <Words>354</Words>
  <Application>Microsoft Office PowerPoint</Application>
  <PresentationFormat>Custom</PresentationFormat>
  <Paragraphs>37</Paragraphs>
  <Slides>1</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7" baseType="lpstr">
      <vt:lpstr>Arial</vt:lpstr>
      <vt:lpstr>Calibri</vt:lpstr>
      <vt:lpstr>Times New Roman</vt:lpstr>
      <vt:lpstr>Trebuchet MS</vt:lpstr>
      <vt:lpstr>PosterPresentations.com-36x48_Trifold_Template-V3</vt:lpstr>
      <vt:lpstr>Image</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Marco Zuniga</cp:lastModifiedBy>
  <cp:revision>47</cp:revision>
  <dcterms:created xsi:type="dcterms:W3CDTF">2012-02-03T23:30:52Z</dcterms:created>
  <dcterms:modified xsi:type="dcterms:W3CDTF">2019-04-25T20:04:56Z</dcterms:modified>
</cp:coreProperties>
</file>